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C7B78D-4758-403C-8F68-F4DC90F8B1E5}" type="datetimeFigureOut">
              <a:rPr lang="en-CA" smtClean="0"/>
              <a:t>14/12/2012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F2C2003D-ED78-43A1-97F1-88933B35D956}"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7B78D-4758-403C-8F68-F4DC90F8B1E5}" type="datetimeFigureOut">
              <a:rPr lang="en-CA" smtClean="0"/>
              <a:t>14/12/2012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7B78D-4758-403C-8F68-F4DC90F8B1E5}" type="datetimeFigureOut">
              <a:rPr lang="en-CA" smtClean="0"/>
              <a:t>14/12/2012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7B78D-4758-403C-8F68-F4DC90F8B1E5}" type="datetimeFigureOut">
              <a:rPr lang="en-CA" smtClean="0"/>
              <a:t>14/12/2012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C7B78D-4758-403C-8F68-F4DC90F8B1E5}" type="datetimeFigureOut">
              <a:rPr lang="en-CA" smtClean="0"/>
              <a:t>14/12/2012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C2003D-ED78-43A1-97F1-88933B35D956}"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C7B78D-4758-403C-8F68-F4DC90F8B1E5}" type="datetimeFigureOut">
              <a:rPr lang="en-CA" smtClean="0"/>
              <a:t>14/12/2012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C7B78D-4758-403C-8F68-F4DC90F8B1E5}" type="datetimeFigureOut">
              <a:rPr lang="en-CA" smtClean="0"/>
              <a:t>14/12/2012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C7B78D-4758-403C-8F68-F4DC90F8B1E5}" type="datetimeFigureOut">
              <a:rPr lang="en-CA" smtClean="0"/>
              <a:t>14/12/2012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7B78D-4758-403C-8F68-F4DC90F8B1E5}" type="datetimeFigureOut">
              <a:rPr lang="en-CA" smtClean="0"/>
              <a:t>14/12/2012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C7B78D-4758-403C-8F68-F4DC90F8B1E5}" type="datetimeFigureOut">
              <a:rPr lang="en-CA" smtClean="0"/>
              <a:t>14/12/2012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C2003D-ED78-43A1-97F1-88933B35D956}"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C7B78D-4758-403C-8F68-F4DC90F8B1E5}" type="datetimeFigureOut">
              <a:rPr lang="en-CA" smtClean="0"/>
              <a:t>14/12/2012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F2C2003D-ED78-43A1-97F1-88933B35D956}"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C7B78D-4758-403C-8F68-F4DC90F8B1E5}" type="datetimeFigureOut">
              <a:rPr lang="en-CA" smtClean="0"/>
              <a:t>14/12/2012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C2003D-ED78-43A1-97F1-88933B35D956}"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Water Systems: </a:t>
            </a:r>
            <a:br>
              <a:rPr lang="en-CA" dirty="0" smtClean="0"/>
            </a:br>
            <a:r>
              <a:rPr lang="en-CA" dirty="0" smtClean="0"/>
              <a:t>Water and Weather</a:t>
            </a:r>
            <a:endParaRPr lang="en-CA" dirty="0"/>
          </a:p>
        </p:txBody>
      </p:sp>
      <p:sp>
        <p:nvSpPr>
          <p:cNvPr id="3" name="Subtitle 2"/>
          <p:cNvSpPr>
            <a:spLocks noGrp="1"/>
          </p:cNvSpPr>
          <p:nvPr>
            <p:ph type="subTitle" idx="1"/>
          </p:nvPr>
        </p:nvSpPr>
        <p:spPr/>
        <p:txBody>
          <a:bodyPr/>
          <a:lstStyle/>
          <a:p>
            <a:r>
              <a:rPr lang="en-CA" dirty="0" smtClean="0"/>
              <a:t>Grade 8 Science Warden Ave PS</a:t>
            </a:r>
            <a:endParaRPr lang="en-CA" dirty="0"/>
          </a:p>
        </p:txBody>
      </p:sp>
    </p:spTree>
    <p:extLst>
      <p:ext uri="{BB962C8B-B14F-4D97-AF65-F5344CB8AC3E}">
        <p14:creationId xmlns:p14="http://schemas.microsoft.com/office/powerpoint/2010/main" val="768480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Weather’s Effect on Ice</a:t>
            </a:r>
            <a:endParaRPr lang="en-CA" dirty="0"/>
          </a:p>
        </p:txBody>
      </p:sp>
      <p:sp>
        <p:nvSpPr>
          <p:cNvPr id="3" name="Content Placeholder 2"/>
          <p:cNvSpPr>
            <a:spLocks noGrp="1"/>
          </p:cNvSpPr>
          <p:nvPr>
            <p:ph idx="1"/>
          </p:nvPr>
        </p:nvSpPr>
        <p:spPr/>
        <p:txBody>
          <a:bodyPr/>
          <a:lstStyle/>
          <a:p>
            <a:pPr marL="0" indent="0">
              <a:buNone/>
            </a:pPr>
            <a:r>
              <a:rPr lang="en-CA" dirty="0" smtClean="0"/>
              <a:t>When unusual weather lasts over several months (like snowing in April and May) it will affect the size of glaciers in that area.  This is a one or two year result but NOT a dramatic change in climate.</a:t>
            </a:r>
            <a:endParaRPr lang="en-CA" dirty="0"/>
          </a:p>
        </p:txBody>
      </p:sp>
    </p:spTree>
    <p:extLst>
      <p:ext uri="{BB962C8B-B14F-4D97-AF65-F5344CB8AC3E}">
        <p14:creationId xmlns:p14="http://schemas.microsoft.com/office/powerpoint/2010/main" val="145274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Climate’s Effect on Ice</a:t>
            </a:r>
            <a:endParaRPr lang="en-CA" dirty="0"/>
          </a:p>
        </p:txBody>
      </p:sp>
      <p:sp>
        <p:nvSpPr>
          <p:cNvPr id="3" name="TextBox 2"/>
          <p:cNvSpPr txBox="1"/>
          <p:nvPr/>
        </p:nvSpPr>
        <p:spPr>
          <a:xfrm>
            <a:off x="467544" y="2276872"/>
            <a:ext cx="8064896" cy="2862322"/>
          </a:xfrm>
          <a:prstGeom prst="rect">
            <a:avLst/>
          </a:prstGeom>
          <a:noFill/>
        </p:spPr>
        <p:txBody>
          <a:bodyPr wrap="square" rtlCol="0">
            <a:spAutoFit/>
          </a:bodyPr>
          <a:lstStyle/>
          <a:p>
            <a:r>
              <a:rPr lang="en-CA" dirty="0" smtClean="0"/>
              <a:t>As we put more carbon dioxide and other gases into the atmosphere, we are contributing to what is called “The Greenhouse Effect”.  This gradual warming of the earth can radically change the CLIMATE on earth.</a:t>
            </a:r>
          </a:p>
          <a:p>
            <a:endParaRPr lang="en-CA" dirty="0"/>
          </a:p>
          <a:p>
            <a:r>
              <a:rPr lang="en-CA" dirty="0" smtClean="0"/>
              <a:t>While scientists haven’t yet been able to measure the full impact of this slow warming and gradual increase in the annual temperatures, </a:t>
            </a:r>
          </a:p>
          <a:p>
            <a:endParaRPr lang="en-CA" dirty="0"/>
          </a:p>
          <a:p>
            <a:r>
              <a:rPr lang="en-CA" dirty="0" smtClean="0"/>
              <a:t>Ice sheets shrink during these periods of warming, releasing thousands of cubic litres of fresh water into our salt water oceans, changing the environment of the oceans.</a:t>
            </a:r>
            <a:endParaRPr lang="en-CA" dirty="0"/>
          </a:p>
        </p:txBody>
      </p:sp>
    </p:spTree>
    <p:extLst>
      <p:ext uri="{BB962C8B-B14F-4D97-AF65-F5344CB8AC3E}">
        <p14:creationId xmlns:p14="http://schemas.microsoft.com/office/powerpoint/2010/main" val="1044414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Pg. 297# 2 and from the box at the bottom of the page #3.</a:t>
            </a:r>
          </a:p>
          <a:p>
            <a:pPr marL="0" indent="0">
              <a:buNone/>
            </a:pPr>
            <a:endParaRPr lang="en-CA" dirty="0"/>
          </a:p>
          <a:p>
            <a:pPr marL="0" indent="0">
              <a:buNone/>
            </a:pPr>
            <a:r>
              <a:rPr lang="en-CA" dirty="0" smtClean="0"/>
              <a:t>Pg. </a:t>
            </a:r>
            <a:r>
              <a:rPr lang="en-CA" smtClean="0"/>
              <a:t>302 #4</a:t>
            </a:r>
            <a:endParaRPr lang="en-CA" dirty="0" smtClean="0"/>
          </a:p>
          <a:p>
            <a:pPr marL="0" indent="0">
              <a:buNone/>
            </a:pPr>
            <a:endParaRPr lang="en-CA" dirty="0"/>
          </a:p>
          <a:p>
            <a:pPr marL="0" indent="0">
              <a:buNone/>
            </a:pPr>
            <a:r>
              <a:rPr lang="en-CA" dirty="0" smtClean="0"/>
              <a:t/>
            </a:r>
            <a:br>
              <a:rPr lang="en-CA" dirty="0" smtClean="0"/>
            </a:br>
            <a:endParaRPr lang="en-CA" dirty="0"/>
          </a:p>
        </p:txBody>
      </p:sp>
    </p:spTree>
    <p:extLst>
      <p:ext uri="{BB962C8B-B14F-4D97-AF65-F5344CB8AC3E}">
        <p14:creationId xmlns:p14="http://schemas.microsoft.com/office/powerpoint/2010/main" val="161919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Goals</a:t>
            </a:r>
            <a:endParaRPr lang="en-CA" dirty="0"/>
          </a:p>
        </p:txBody>
      </p:sp>
      <p:sp>
        <p:nvSpPr>
          <p:cNvPr id="3" name="Content Placeholder 2"/>
          <p:cNvSpPr>
            <a:spLocks noGrp="1"/>
          </p:cNvSpPr>
          <p:nvPr>
            <p:ph idx="1"/>
          </p:nvPr>
        </p:nvSpPr>
        <p:spPr/>
        <p:txBody>
          <a:bodyPr/>
          <a:lstStyle/>
          <a:p>
            <a:pPr marL="0" indent="0">
              <a:buNone/>
            </a:pPr>
            <a:r>
              <a:rPr lang="en-CA" dirty="0" smtClean="0"/>
              <a:t>By the end of this presentation we will be able to:</a:t>
            </a:r>
          </a:p>
          <a:p>
            <a:pPr marL="0" indent="0">
              <a:buNone/>
            </a:pPr>
            <a:r>
              <a:rPr lang="en-CA" dirty="0" smtClean="0"/>
              <a:t>Describe various effects water has on weather patterns and climate regions</a:t>
            </a:r>
          </a:p>
          <a:p>
            <a:pPr marL="0" indent="0">
              <a:buNone/>
            </a:pPr>
            <a:r>
              <a:rPr lang="en-CA" dirty="0" smtClean="0"/>
              <a:t>Define the term Microclimate</a:t>
            </a:r>
          </a:p>
          <a:p>
            <a:pPr marL="0" indent="0">
              <a:buNone/>
            </a:pPr>
            <a:r>
              <a:rPr lang="en-CA" dirty="0" smtClean="0"/>
              <a:t>Explain the effect of water bodies on Global climate</a:t>
            </a:r>
          </a:p>
          <a:p>
            <a:pPr marL="0" indent="0">
              <a:buNone/>
            </a:pPr>
            <a:r>
              <a:rPr lang="en-CA" dirty="0" smtClean="0"/>
              <a:t>Explain the effect ice has on water systems</a:t>
            </a:r>
            <a:endParaRPr lang="en-CA" dirty="0"/>
          </a:p>
        </p:txBody>
      </p:sp>
    </p:spTree>
    <p:extLst>
      <p:ext uri="{BB962C8B-B14F-4D97-AF65-F5344CB8AC3E}">
        <p14:creationId xmlns:p14="http://schemas.microsoft.com/office/powerpoint/2010/main" val="3210700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Climate VS Weather</a:t>
            </a:r>
            <a:endParaRPr lang="en-CA" dirty="0"/>
          </a:p>
        </p:txBody>
      </p:sp>
      <p:sp>
        <p:nvSpPr>
          <p:cNvPr id="3" name="Content Placeholder 2"/>
          <p:cNvSpPr>
            <a:spLocks noGrp="1"/>
          </p:cNvSpPr>
          <p:nvPr>
            <p:ph idx="1"/>
          </p:nvPr>
        </p:nvSpPr>
        <p:spPr/>
        <p:txBody>
          <a:bodyPr/>
          <a:lstStyle/>
          <a:p>
            <a:pPr marL="0" indent="0">
              <a:buNone/>
            </a:pPr>
            <a:r>
              <a:rPr lang="en-CA" dirty="0" smtClean="0"/>
              <a:t>Weather is the daily conditions in a particular area.  Weather refers to the current conditions such as rain, clouds, sun etc…</a:t>
            </a:r>
          </a:p>
          <a:p>
            <a:pPr marL="0" indent="0">
              <a:buNone/>
            </a:pPr>
            <a:endParaRPr lang="en-CA" dirty="0"/>
          </a:p>
          <a:p>
            <a:pPr marL="0" indent="0">
              <a:buNone/>
            </a:pPr>
            <a:r>
              <a:rPr lang="en-CA" dirty="0" smtClean="0"/>
              <a:t>Climate is the patterns that can </a:t>
            </a:r>
            <a:r>
              <a:rPr lang="en-CA" dirty="0" smtClean="0"/>
              <a:t>be traced </a:t>
            </a:r>
            <a:r>
              <a:rPr lang="en-CA" dirty="0" smtClean="0"/>
              <a:t>from year to year, or decade to decade , for a particular area.  Canada is a cold climate country due to the fact that for years our average temperatures in Winter are below 0 degrees </a:t>
            </a:r>
            <a:r>
              <a:rPr lang="en-CA" dirty="0" err="1" smtClean="0"/>
              <a:t>celcius</a:t>
            </a:r>
            <a:r>
              <a:rPr lang="en-CA" dirty="0" smtClean="0"/>
              <a:t>.</a:t>
            </a:r>
            <a:endParaRPr lang="en-CA" dirty="0"/>
          </a:p>
        </p:txBody>
      </p:sp>
    </p:spTree>
    <p:extLst>
      <p:ext uri="{BB962C8B-B14F-4D97-AF65-F5344CB8AC3E}">
        <p14:creationId xmlns:p14="http://schemas.microsoft.com/office/powerpoint/2010/main" val="51569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Water Moderates Air Temperature</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smtClean="0"/>
              <a:t>As we all know, the sun’s rays reach the earth and provide heat.  Depending on where they hit, that energy is absorbed at different rates.</a:t>
            </a:r>
          </a:p>
          <a:p>
            <a:pPr marL="0" indent="0">
              <a:buNone/>
            </a:pPr>
            <a:r>
              <a:rPr lang="en-CA" sz="2400" dirty="0" smtClean="0"/>
              <a:t>Lakes and rivers have a higher </a:t>
            </a:r>
            <a:r>
              <a:rPr lang="en-CA" sz="2400" b="1" dirty="0" smtClean="0"/>
              <a:t>Heat Capacity </a:t>
            </a:r>
            <a:r>
              <a:rPr lang="en-CA" sz="2400" dirty="0" smtClean="0"/>
              <a:t>than the land around them.  Heat capacity refers to the ability of a material to absorb heat.</a:t>
            </a:r>
          </a:p>
          <a:p>
            <a:pPr marL="0" indent="0">
              <a:buNone/>
            </a:pPr>
            <a:endParaRPr lang="en-CA" sz="2400" b="1" dirty="0"/>
          </a:p>
          <a:p>
            <a:pPr marL="0" indent="0">
              <a:buNone/>
            </a:pPr>
            <a:r>
              <a:rPr lang="en-CA" sz="2400" dirty="0" smtClean="0"/>
              <a:t>Large bodies of water, such as lakes and rivers, help to moderate the temperature of the land around them by having a high heat capacity.</a:t>
            </a:r>
            <a:endParaRPr lang="en-CA" sz="2400" dirty="0"/>
          </a:p>
        </p:txBody>
      </p:sp>
    </p:spTree>
    <p:extLst>
      <p:ext uri="{BB962C8B-B14F-4D97-AF65-F5344CB8AC3E}">
        <p14:creationId xmlns:p14="http://schemas.microsoft.com/office/powerpoint/2010/main" val="4091927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Moderation at Work</a:t>
            </a:r>
            <a:endParaRPr lang="en-CA" dirty="0"/>
          </a:p>
        </p:txBody>
      </p:sp>
      <p:sp>
        <p:nvSpPr>
          <p:cNvPr id="3" name="Content Placeholder 2"/>
          <p:cNvSpPr>
            <a:spLocks noGrp="1"/>
          </p:cNvSpPr>
          <p:nvPr>
            <p:ph idx="1"/>
          </p:nvPr>
        </p:nvSpPr>
        <p:spPr>
          <a:xfrm>
            <a:off x="457200" y="1935480"/>
            <a:ext cx="3898776" cy="4389120"/>
          </a:xfrm>
        </p:spPr>
        <p:txBody>
          <a:bodyPr>
            <a:normAutofit fontScale="77500" lnSpcReduction="20000"/>
          </a:bodyPr>
          <a:lstStyle/>
          <a:p>
            <a:pPr marL="0" indent="0">
              <a:buNone/>
            </a:pPr>
            <a:r>
              <a:rPr lang="en-CA" dirty="0" smtClean="0"/>
              <a:t>Water takes longer than air or land to absorb heat, BUT it also holds onto heat longer as well.  This is as a result of it being in a liquid state, allowing for further dispersion of the particles.</a:t>
            </a:r>
          </a:p>
          <a:p>
            <a:pPr marL="0" indent="0">
              <a:buNone/>
            </a:pPr>
            <a:r>
              <a:rPr lang="en-CA" dirty="0" smtClean="0"/>
              <a:t/>
            </a:r>
            <a:br>
              <a:rPr lang="en-CA" dirty="0" smtClean="0"/>
            </a:br>
            <a:r>
              <a:rPr lang="en-CA" dirty="0" smtClean="0"/>
              <a:t>During the day, or during summer, the land gets hotter than the water.  When the warm air rises from the land, the cool air from the water blows in and replaces it, keeping the land at a moderate temperature.</a:t>
            </a:r>
          </a:p>
          <a:p>
            <a:pPr marL="0" indent="0">
              <a:buNone/>
            </a:pPr>
            <a:r>
              <a:rPr lang="en-CA" dirty="0" smtClean="0"/>
              <a:t> </a:t>
            </a:r>
            <a:br>
              <a:rPr lang="en-CA" dirty="0" smtClean="0"/>
            </a:br>
            <a:r>
              <a:rPr lang="en-CA" dirty="0" smtClean="0"/>
              <a:t>The opposite is true at night or in the winter.</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16832"/>
            <a:ext cx="4412297" cy="370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7761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Water and Regional Climates</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Now that we know how moderation can effect the </a:t>
            </a:r>
            <a:r>
              <a:rPr lang="en-CA" i="1" dirty="0" smtClean="0"/>
              <a:t>climate </a:t>
            </a:r>
            <a:r>
              <a:rPr lang="en-CA" dirty="0" smtClean="0"/>
              <a:t>of an area, let’s look at how water can affect so called “Microclimates”.</a:t>
            </a:r>
          </a:p>
          <a:p>
            <a:pPr marL="0" indent="0">
              <a:buNone/>
            </a:pPr>
            <a:endParaRPr lang="en-CA" i="1" dirty="0"/>
          </a:p>
          <a:p>
            <a:pPr marL="0" indent="0">
              <a:buNone/>
            </a:pPr>
            <a:r>
              <a:rPr lang="en-CA" dirty="0" smtClean="0"/>
              <a:t>The Great Lakes are known to have a moderating effect on the areas around them.  The closer you are to say Lake Ontario, the longer period you have of more moderate temperatures.  This means that you can snow in one part of the GTA, like Barrie, but not have any snow in Toronto.</a:t>
            </a:r>
          </a:p>
          <a:p>
            <a:pPr marL="0" indent="0">
              <a:buNone/>
            </a:pPr>
            <a:endParaRPr lang="en-CA" dirty="0"/>
          </a:p>
          <a:p>
            <a:pPr marL="0" indent="0">
              <a:buNone/>
            </a:pPr>
            <a:r>
              <a:rPr lang="en-CA" dirty="0" smtClean="0"/>
              <a:t>This idea of having a small area with a slightly different climate inside a larger climate region is called a </a:t>
            </a:r>
            <a:r>
              <a:rPr lang="en-CA" b="1" dirty="0" smtClean="0"/>
              <a:t>Microclimate</a:t>
            </a:r>
            <a:r>
              <a:rPr lang="en-CA" dirty="0" smtClean="0"/>
              <a:t>.  These differences can be very small.</a:t>
            </a:r>
            <a:endParaRPr lang="en-CA" dirty="0"/>
          </a:p>
        </p:txBody>
      </p:sp>
    </p:spTree>
    <p:extLst>
      <p:ext uri="{BB962C8B-B14F-4D97-AF65-F5344CB8AC3E}">
        <p14:creationId xmlns:p14="http://schemas.microsoft.com/office/powerpoint/2010/main" val="4104561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Quick Note on Global Climate</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420888"/>
            <a:ext cx="4290478" cy="2206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1560" y="1988840"/>
            <a:ext cx="4032448" cy="3416320"/>
          </a:xfrm>
          <a:prstGeom prst="rect">
            <a:avLst/>
          </a:prstGeom>
          <a:noFill/>
        </p:spPr>
        <p:txBody>
          <a:bodyPr wrap="square" rtlCol="0">
            <a:spAutoFit/>
          </a:bodyPr>
          <a:lstStyle/>
          <a:p>
            <a:r>
              <a:rPr lang="en-CA" dirty="0" smtClean="0"/>
              <a:t>As you can see, there is more water south of the equator.</a:t>
            </a:r>
          </a:p>
          <a:p>
            <a:endParaRPr lang="en-CA" dirty="0"/>
          </a:p>
          <a:p>
            <a:r>
              <a:rPr lang="en-CA" dirty="0" smtClean="0"/>
              <a:t>As a result, the Southern Hemisphere has a more moderate climate, and as a result, warmer average temperatures.</a:t>
            </a:r>
          </a:p>
          <a:p>
            <a:endParaRPr lang="en-CA" dirty="0"/>
          </a:p>
          <a:p>
            <a:r>
              <a:rPr lang="en-CA" dirty="0" smtClean="0"/>
              <a:t>The Southern Hemisphere is actually 81% ocean and only 19% land.  Compare that with the Northern Hemisphere, which has  39% land and 61%  oceans!</a:t>
            </a:r>
            <a:endParaRPr lang="en-CA" dirty="0"/>
          </a:p>
        </p:txBody>
      </p:sp>
    </p:spTree>
    <p:extLst>
      <p:ext uri="{BB962C8B-B14F-4D97-AF65-F5344CB8AC3E}">
        <p14:creationId xmlns:p14="http://schemas.microsoft.com/office/powerpoint/2010/main" val="3143295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Effects of Ice on Water Systems</a:t>
            </a:r>
            <a:endParaRPr lang="en-CA" dirty="0"/>
          </a:p>
        </p:txBody>
      </p:sp>
      <p:sp>
        <p:nvSpPr>
          <p:cNvPr id="3" name="Content Placeholder 2"/>
          <p:cNvSpPr>
            <a:spLocks noGrp="1"/>
          </p:cNvSpPr>
          <p:nvPr>
            <p:ph idx="1"/>
          </p:nvPr>
        </p:nvSpPr>
        <p:spPr>
          <a:xfrm>
            <a:off x="457200" y="1935480"/>
            <a:ext cx="3481751" cy="4389120"/>
          </a:xfrm>
        </p:spPr>
        <p:txBody>
          <a:bodyPr>
            <a:normAutofit lnSpcReduction="10000"/>
          </a:bodyPr>
          <a:lstStyle/>
          <a:p>
            <a:pPr marL="0" indent="0">
              <a:buNone/>
            </a:pPr>
            <a:r>
              <a:rPr lang="en-CA" dirty="0" smtClean="0"/>
              <a:t>Scientific evidence suggests that Earth is approx. 4.5 Billion years old.  During that time the earth has gone through natural heating and cooling periods.  We are currently in a warming period (interglacial) that began over 11,000 years ago!!!</a:t>
            </a: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2420888"/>
            <a:ext cx="4391025"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351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Effects cont’d</a:t>
            </a:r>
            <a:endParaRPr lang="en-CA" dirty="0"/>
          </a:p>
        </p:txBody>
      </p:sp>
      <p:sp>
        <p:nvSpPr>
          <p:cNvPr id="3" name="Content Placeholder 2"/>
          <p:cNvSpPr>
            <a:spLocks noGrp="1"/>
          </p:cNvSpPr>
          <p:nvPr>
            <p:ph idx="1"/>
          </p:nvPr>
        </p:nvSpPr>
        <p:spPr>
          <a:xfrm>
            <a:off x="4788024" y="1935480"/>
            <a:ext cx="3898776" cy="4389120"/>
          </a:xfrm>
        </p:spPr>
        <p:txBody>
          <a:bodyPr/>
          <a:lstStyle/>
          <a:p>
            <a:pPr marL="0" indent="0">
              <a:buNone/>
            </a:pPr>
            <a:r>
              <a:rPr lang="en-CA" dirty="0" smtClean="0"/>
              <a:t>Glaciers grow temperatures are low and annual rainfall/snowfall increases.  The opposite is also true, so that when temperatures rise and annual rain/snow fall decreases.</a:t>
            </a:r>
            <a:endParaRPr lang="en-C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2509174"/>
            <a:ext cx="3960440" cy="297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0251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1615</TotalTime>
  <Words>700</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Water Systems:  Water and Weather</vt:lpstr>
      <vt:lpstr>Learning Goals</vt:lpstr>
      <vt:lpstr>Climate VS Weather</vt:lpstr>
      <vt:lpstr>How Water Moderates Air Temperature</vt:lpstr>
      <vt:lpstr>Moderation at Work</vt:lpstr>
      <vt:lpstr>Water and Regional Climates</vt:lpstr>
      <vt:lpstr>A Quick Note on Global Climate</vt:lpstr>
      <vt:lpstr>Effects of Ice on Water Systems</vt:lpstr>
      <vt:lpstr>Effects cont’d</vt:lpstr>
      <vt:lpstr>Weather’s Effect on Ice</vt:lpstr>
      <vt:lpstr>Climate’s Effect on Ice</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Systems: Earth’s Supply of Water</dc:title>
  <dc:creator>Dave</dc:creator>
  <cp:lastModifiedBy>Dave</cp:lastModifiedBy>
  <cp:revision>22</cp:revision>
  <dcterms:created xsi:type="dcterms:W3CDTF">2012-12-05T14:16:22Z</dcterms:created>
  <dcterms:modified xsi:type="dcterms:W3CDTF">2012-12-14T18:16:14Z</dcterms:modified>
</cp:coreProperties>
</file>